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1" r:id="rId2"/>
  </p:sldIdLst>
  <p:sldSz cx="6858000" cy="9906000" type="A4"/>
  <p:notesSz cx="7099300" cy="10234613"/>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IRONELLA, MERITXELL (ICMDM)" initials="G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88"/>
    <a:srgbClr val="0B5E84"/>
    <a:srgbClr val="747F85"/>
    <a:srgbClr val="00658F"/>
    <a:srgbClr val="7C63A3"/>
    <a:srgbClr val="7E64A4"/>
    <a:srgbClr val="596871"/>
    <a:srgbClr val="993489"/>
    <a:srgbClr val="AE5DA1"/>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3979" autoAdjust="0"/>
  </p:normalViewPr>
  <p:slideViewPr>
    <p:cSldViewPr>
      <p:cViewPr>
        <p:scale>
          <a:sx n="90" d="100"/>
          <a:sy n="90" d="100"/>
        </p:scale>
        <p:origin x="1699" y="53"/>
      </p:cViewPr>
      <p:guideLst>
        <p:guide orient="horz" pos="312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F472BA49-DE49-484A-BB92-35A74A6DE3CF}" type="datetimeFigureOut">
              <a:rPr lang="es-ES" smtClean="0"/>
              <a:t>02/03/2024</a:t>
            </a:fld>
            <a:endParaRPr lang="es-ES"/>
          </a:p>
        </p:txBody>
      </p:sp>
      <p:sp>
        <p:nvSpPr>
          <p:cNvPr id="4" name="Marcador de imagen de diapositiva 3"/>
          <p:cNvSpPr>
            <a:spLocks noGrp="1" noRot="1" noChangeAspect="1"/>
          </p:cNvSpPr>
          <p:nvPr>
            <p:ph type="sldImg" idx="2"/>
          </p:nvPr>
        </p:nvSpPr>
        <p:spPr>
          <a:xfrm>
            <a:off x="2354263" y="1279525"/>
            <a:ext cx="2390775" cy="34544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1BFD97DE-A97C-43AC-906F-6326D8428778}" type="slidenum">
              <a:rPr lang="es-ES" smtClean="0"/>
              <a:t>‹Nº›</a:t>
            </a:fld>
            <a:endParaRPr lang="es-ES"/>
          </a:p>
        </p:txBody>
      </p:sp>
    </p:spTree>
    <p:extLst>
      <p:ext uri="{BB962C8B-B14F-4D97-AF65-F5344CB8AC3E}">
        <p14:creationId xmlns:p14="http://schemas.microsoft.com/office/powerpoint/2010/main" val="1666070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BFD97DE-A97C-43AC-906F-6326D8428778}" type="slidenum">
              <a:rPr lang="es-ES" smtClean="0"/>
              <a:t>1</a:t>
            </a:fld>
            <a:endParaRPr lang="es-ES"/>
          </a:p>
        </p:txBody>
      </p:sp>
    </p:spTree>
    <p:extLst>
      <p:ext uri="{BB962C8B-B14F-4D97-AF65-F5344CB8AC3E}">
        <p14:creationId xmlns:p14="http://schemas.microsoft.com/office/powerpoint/2010/main" val="2467183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3077282"/>
            <a:ext cx="5829300" cy="2123369"/>
          </a:xfrm>
        </p:spPr>
        <p:txBody>
          <a:bodyPr/>
          <a:lstStyle/>
          <a:p>
            <a:r>
              <a:rPr lang="es-ES"/>
              <a:t>Haga clic para modificar el estilo de título del patrón</a:t>
            </a:r>
            <a:endParaRPr lang="ca-ES"/>
          </a:p>
        </p:txBody>
      </p:sp>
      <p:sp>
        <p:nvSpPr>
          <p:cNvPr id="3" name="2 Subtítulo"/>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ca-ES"/>
          </a:p>
        </p:txBody>
      </p:sp>
      <p:sp>
        <p:nvSpPr>
          <p:cNvPr id="4" name="3 Marcador de fecha"/>
          <p:cNvSpPr>
            <a:spLocks noGrp="1"/>
          </p:cNvSpPr>
          <p:nvPr>
            <p:ph type="dt" sz="half" idx="10"/>
          </p:nvPr>
        </p:nvSpPr>
        <p:spPr/>
        <p:txBody>
          <a:bodyPr/>
          <a:lstStyle/>
          <a:p>
            <a:fld id="{BC1EE59A-67DF-4ABC-A904-2040D886B9A7}" type="datetimeFigureOut">
              <a:rPr lang="ca-ES" smtClean="0"/>
              <a:pPr/>
              <a:t>2/3/2024</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07519C0A-F23F-4A1A-87A3-2F37C2C7DC7A}" type="slidenum">
              <a:rPr lang="ca-ES" smtClean="0"/>
              <a:pPr/>
              <a:t>‹Nº›</a:t>
            </a:fld>
            <a:endParaRPr lang="ca-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ca-E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fecha"/>
          <p:cNvSpPr>
            <a:spLocks noGrp="1"/>
          </p:cNvSpPr>
          <p:nvPr>
            <p:ph type="dt" sz="half" idx="10"/>
          </p:nvPr>
        </p:nvSpPr>
        <p:spPr/>
        <p:txBody>
          <a:bodyPr/>
          <a:lstStyle/>
          <a:p>
            <a:fld id="{BC1EE59A-67DF-4ABC-A904-2040D886B9A7}" type="datetimeFigureOut">
              <a:rPr lang="ca-ES" smtClean="0"/>
              <a:pPr/>
              <a:t>2/3/2024</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07519C0A-F23F-4A1A-87A3-2F37C2C7DC7A}" type="slidenum">
              <a:rPr lang="ca-ES" smtClean="0"/>
              <a:pPr/>
              <a:t>‹Nº›</a:t>
            </a:fld>
            <a:endParaRPr lang="ca-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396700"/>
            <a:ext cx="1543050" cy="8452203"/>
          </a:xfrm>
        </p:spPr>
        <p:txBody>
          <a:bodyPr vert="eaVert"/>
          <a:lstStyle/>
          <a:p>
            <a:r>
              <a:rPr lang="es-ES"/>
              <a:t>Haga clic para modificar el estilo de título del patrón</a:t>
            </a:r>
            <a:endParaRPr lang="ca-ES"/>
          </a:p>
        </p:txBody>
      </p:sp>
      <p:sp>
        <p:nvSpPr>
          <p:cNvPr id="3" name="2 Marcador de texto vertical"/>
          <p:cNvSpPr>
            <a:spLocks noGrp="1"/>
          </p:cNvSpPr>
          <p:nvPr>
            <p:ph type="body" orient="vert" idx="1"/>
          </p:nvPr>
        </p:nvSpPr>
        <p:spPr>
          <a:xfrm>
            <a:off x="342900" y="396700"/>
            <a:ext cx="4514850" cy="8452203"/>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fecha"/>
          <p:cNvSpPr>
            <a:spLocks noGrp="1"/>
          </p:cNvSpPr>
          <p:nvPr>
            <p:ph type="dt" sz="half" idx="10"/>
          </p:nvPr>
        </p:nvSpPr>
        <p:spPr/>
        <p:txBody>
          <a:bodyPr/>
          <a:lstStyle/>
          <a:p>
            <a:fld id="{BC1EE59A-67DF-4ABC-A904-2040D886B9A7}" type="datetimeFigureOut">
              <a:rPr lang="ca-ES" smtClean="0"/>
              <a:pPr/>
              <a:t>2/3/2024</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07519C0A-F23F-4A1A-87A3-2F37C2C7DC7A}" type="slidenum">
              <a:rPr lang="ca-ES" smtClean="0"/>
              <a:pPr/>
              <a:t>‹Nº›</a:t>
            </a:fld>
            <a:endParaRPr lang="ca-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ca-E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fecha"/>
          <p:cNvSpPr>
            <a:spLocks noGrp="1"/>
          </p:cNvSpPr>
          <p:nvPr>
            <p:ph type="dt" sz="half" idx="10"/>
          </p:nvPr>
        </p:nvSpPr>
        <p:spPr/>
        <p:txBody>
          <a:bodyPr/>
          <a:lstStyle/>
          <a:p>
            <a:fld id="{BC1EE59A-67DF-4ABC-A904-2040D886B9A7}" type="datetimeFigureOut">
              <a:rPr lang="ca-ES" smtClean="0"/>
              <a:pPr/>
              <a:t>2/3/2024</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07519C0A-F23F-4A1A-87A3-2F37C2C7DC7A}" type="slidenum">
              <a:rPr lang="ca-ES" smtClean="0"/>
              <a:pPr/>
              <a:t>‹Nº›</a:t>
            </a:fld>
            <a:endParaRPr lang="ca-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6365523"/>
            <a:ext cx="5829300" cy="1967442"/>
          </a:xfrm>
        </p:spPr>
        <p:txBody>
          <a:bodyPr anchor="t"/>
          <a:lstStyle>
            <a:lvl1pPr algn="l">
              <a:defRPr sz="4000" b="1" cap="all"/>
            </a:lvl1pPr>
          </a:lstStyle>
          <a:p>
            <a:r>
              <a:rPr lang="es-ES"/>
              <a:t>Haga clic para modificar el estilo de título del patrón</a:t>
            </a:r>
            <a:endParaRPr lang="ca-ES"/>
          </a:p>
        </p:txBody>
      </p:sp>
      <p:sp>
        <p:nvSpPr>
          <p:cNvPr id="3" name="2 Marcador de texto"/>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BC1EE59A-67DF-4ABC-A904-2040D886B9A7}" type="datetimeFigureOut">
              <a:rPr lang="ca-ES" smtClean="0"/>
              <a:pPr/>
              <a:t>2/3/2024</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07519C0A-F23F-4A1A-87A3-2F37C2C7DC7A}" type="slidenum">
              <a:rPr lang="ca-ES" smtClean="0"/>
              <a:pPr/>
              <a:t>‹Nº›</a:t>
            </a:fld>
            <a:endParaRPr lang="ca-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ca-ES"/>
          </a:p>
        </p:txBody>
      </p:sp>
      <p:sp>
        <p:nvSpPr>
          <p:cNvPr id="3" name="2 Marcador de contenido"/>
          <p:cNvSpPr>
            <a:spLocks noGrp="1"/>
          </p:cNvSpPr>
          <p:nvPr>
            <p:ph sz="half" idx="1"/>
          </p:nvPr>
        </p:nvSpPr>
        <p:spPr>
          <a:xfrm>
            <a:off x="34290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contenido"/>
          <p:cNvSpPr>
            <a:spLocks noGrp="1"/>
          </p:cNvSpPr>
          <p:nvPr>
            <p:ph sz="half" idx="2"/>
          </p:nvPr>
        </p:nvSpPr>
        <p:spPr>
          <a:xfrm>
            <a:off x="348615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4 Marcador de fecha"/>
          <p:cNvSpPr>
            <a:spLocks noGrp="1"/>
          </p:cNvSpPr>
          <p:nvPr>
            <p:ph type="dt" sz="half" idx="10"/>
          </p:nvPr>
        </p:nvSpPr>
        <p:spPr/>
        <p:txBody>
          <a:bodyPr/>
          <a:lstStyle/>
          <a:p>
            <a:fld id="{BC1EE59A-67DF-4ABC-A904-2040D886B9A7}" type="datetimeFigureOut">
              <a:rPr lang="ca-ES" smtClean="0"/>
              <a:pPr/>
              <a:t>2/3/2024</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07519C0A-F23F-4A1A-87A3-2F37C2C7DC7A}" type="slidenum">
              <a:rPr lang="ca-ES" smtClean="0"/>
              <a:pPr/>
              <a:t>‹Nº›</a:t>
            </a:fld>
            <a:endParaRPr lang="ca-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ca-ES"/>
          </a:p>
        </p:txBody>
      </p:sp>
      <p:sp>
        <p:nvSpPr>
          <p:cNvPr id="3" name="2 Marcador de texto"/>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4 Marcador de texto"/>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7" name="6 Marcador de fecha"/>
          <p:cNvSpPr>
            <a:spLocks noGrp="1"/>
          </p:cNvSpPr>
          <p:nvPr>
            <p:ph type="dt" sz="half" idx="10"/>
          </p:nvPr>
        </p:nvSpPr>
        <p:spPr/>
        <p:txBody>
          <a:bodyPr/>
          <a:lstStyle/>
          <a:p>
            <a:fld id="{BC1EE59A-67DF-4ABC-A904-2040D886B9A7}" type="datetimeFigureOut">
              <a:rPr lang="ca-ES" smtClean="0"/>
              <a:pPr/>
              <a:t>2/3/2024</a:t>
            </a:fld>
            <a:endParaRPr lang="ca-ES"/>
          </a:p>
        </p:txBody>
      </p:sp>
      <p:sp>
        <p:nvSpPr>
          <p:cNvPr id="8" name="7 Marcador de pie de página"/>
          <p:cNvSpPr>
            <a:spLocks noGrp="1"/>
          </p:cNvSpPr>
          <p:nvPr>
            <p:ph type="ftr" sz="quarter" idx="11"/>
          </p:nvPr>
        </p:nvSpPr>
        <p:spPr/>
        <p:txBody>
          <a:bodyPr/>
          <a:lstStyle/>
          <a:p>
            <a:endParaRPr lang="ca-ES"/>
          </a:p>
        </p:txBody>
      </p:sp>
      <p:sp>
        <p:nvSpPr>
          <p:cNvPr id="9" name="8 Marcador de número de diapositiva"/>
          <p:cNvSpPr>
            <a:spLocks noGrp="1"/>
          </p:cNvSpPr>
          <p:nvPr>
            <p:ph type="sldNum" sz="quarter" idx="12"/>
          </p:nvPr>
        </p:nvSpPr>
        <p:spPr/>
        <p:txBody>
          <a:bodyPr/>
          <a:lstStyle/>
          <a:p>
            <a:fld id="{07519C0A-F23F-4A1A-87A3-2F37C2C7DC7A}" type="slidenum">
              <a:rPr lang="ca-ES" smtClean="0"/>
              <a:pPr/>
              <a:t>‹Nº›</a:t>
            </a:fld>
            <a:endParaRPr lang="ca-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ca-ES"/>
          </a:p>
        </p:txBody>
      </p:sp>
      <p:sp>
        <p:nvSpPr>
          <p:cNvPr id="3" name="2 Marcador de fecha"/>
          <p:cNvSpPr>
            <a:spLocks noGrp="1"/>
          </p:cNvSpPr>
          <p:nvPr>
            <p:ph type="dt" sz="half" idx="10"/>
          </p:nvPr>
        </p:nvSpPr>
        <p:spPr/>
        <p:txBody>
          <a:bodyPr/>
          <a:lstStyle/>
          <a:p>
            <a:fld id="{BC1EE59A-67DF-4ABC-A904-2040D886B9A7}" type="datetimeFigureOut">
              <a:rPr lang="ca-ES" smtClean="0"/>
              <a:pPr/>
              <a:t>2/3/2024</a:t>
            </a:fld>
            <a:endParaRPr lang="ca-ES"/>
          </a:p>
        </p:txBody>
      </p:sp>
      <p:sp>
        <p:nvSpPr>
          <p:cNvPr id="4" name="3 Marcador de pie de página"/>
          <p:cNvSpPr>
            <a:spLocks noGrp="1"/>
          </p:cNvSpPr>
          <p:nvPr>
            <p:ph type="ftr" sz="quarter" idx="11"/>
          </p:nvPr>
        </p:nvSpPr>
        <p:spPr/>
        <p:txBody>
          <a:bodyPr/>
          <a:lstStyle/>
          <a:p>
            <a:endParaRPr lang="ca-ES"/>
          </a:p>
        </p:txBody>
      </p:sp>
      <p:sp>
        <p:nvSpPr>
          <p:cNvPr id="5" name="4 Marcador de número de diapositiva"/>
          <p:cNvSpPr>
            <a:spLocks noGrp="1"/>
          </p:cNvSpPr>
          <p:nvPr>
            <p:ph type="sldNum" sz="quarter" idx="12"/>
          </p:nvPr>
        </p:nvSpPr>
        <p:spPr/>
        <p:txBody>
          <a:bodyPr/>
          <a:lstStyle/>
          <a:p>
            <a:fld id="{07519C0A-F23F-4A1A-87A3-2F37C2C7DC7A}" type="slidenum">
              <a:rPr lang="ca-ES" smtClean="0"/>
              <a:pPr/>
              <a:t>‹Nº›</a:t>
            </a:fld>
            <a:endParaRPr lang="ca-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C1EE59A-67DF-4ABC-A904-2040D886B9A7}" type="datetimeFigureOut">
              <a:rPr lang="ca-ES" smtClean="0"/>
              <a:pPr/>
              <a:t>2/3/2024</a:t>
            </a:fld>
            <a:endParaRPr lang="ca-ES"/>
          </a:p>
        </p:txBody>
      </p:sp>
      <p:sp>
        <p:nvSpPr>
          <p:cNvPr id="3" name="2 Marcador de pie de página"/>
          <p:cNvSpPr>
            <a:spLocks noGrp="1"/>
          </p:cNvSpPr>
          <p:nvPr>
            <p:ph type="ftr" sz="quarter" idx="11"/>
          </p:nvPr>
        </p:nvSpPr>
        <p:spPr/>
        <p:txBody>
          <a:bodyPr/>
          <a:lstStyle/>
          <a:p>
            <a:endParaRPr lang="ca-ES"/>
          </a:p>
        </p:txBody>
      </p:sp>
      <p:sp>
        <p:nvSpPr>
          <p:cNvPr id="4" name="3 Marcador de número de diapositiva"/>
          <p:cNvSpPr>
            <a:spLocks noGrp="1"/>
          </p:cNvSpPr>
          <p:nvPr>
            <p:ph type="sldNum" sz="quarter" idx="12"/>
          </p:nvPr>
        </p:nvSpPr>
        <p:spPr/>
        <p:txBody>
          <a:bodyPr/>
          <a:lstStyle/>
          <a:p>
            <a:fld id="{07519C0A-F23F-4A1A-87A3-2F37C2C7DC7A}" type="slidenum">
              <a:rPr lang="ca-ES" smtClean="0"/>
              <a:pPr/>
              <a:t>‹Nº›</a:t>
            </a:fld>
            <a:endParaRPr lang="ca-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94405"/>
            <a:ext cx="2256235" cy="1678517"/>
          </a:xfrm>
        </p:spPr>
        <p:txBody>
          <a:bodyPr anchor="b"/>
          <a:lstStyle>
            <a:lvl1pPr algn="l">
              <a:defRPr sz="2000" b="1"/>
            </a:lvl1pPr>
          </a:lstStyle>
          <a:p>
            <a:r>
              <a:rPr lang="es-ES"/>
              <a:t>Haga clic para modificar el estilo de título del patrón</a:t>
            </a:r>
            <a:endParaRPr lang="ca-ES"/>
          </a:p>
        </p:txBody>
      </p:sp>
      <p:sp>
        <p:nvSpPr>
          <p:cNvPr id="3" name="2 Marcador de contenido"/>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texto"/>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C1EE59A-67DF-4ABC-A904-2040D886B9A7}" type="datetimeFigureOut">
              <a:rPr lang="ca-ES" smtClean="0"/>
              <a:pPr/>
              <a:t>2/3/2024</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07519C0A-F23F-4A1A-87A3-2F37C2C7DC7A}" type="slidenum">
              <a:rPr lang="ca-ES" smtClean="0"/>
              <a:pPr/>
              <a:t>‹Nº›</a:t>
            </a:fld>
            <a:endParaRPr lang="ca-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934200"/>
            <a:ext cx="4114800" cy="818622"/>
          </a:xfrm>
        </p:spPr>
        <p:txBody>
          <a:bodyPr anchor="b"/>
          <a:lstStyle>
            <a:lvl1pPr algn="l">
              <a:defRPr sz="2000" b="1"/>
            </a:lvl1pPr>
          </a:lstStyle>
          <a:p>
            <a:r>
              <a:rPr lang="es-ES"/>
              <a:t>Haga clic para modificar el estilo de título del patrón</a:t>
            </a:r>
            <a:endParaRPr lang="ca-ES"/>
          </a:p>
        </p:txBody>
      </p:sp>
      <p:sp>
        <p:nvSpPr>
          <p:cNvPr id="3" name="2 Marcador de posición de imagen"/>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3 Marcador de texto"/>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C1EE59A-67DF-4ABC-A904-2040D886B9A7}" type="datetimeFigureOut">
              <a:rPr lang="ca-ES" smtClean="0"/>
              <a:pPr/>
              <a:t>2/3/2024</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07519C0A-F23F-4A1A-87A3-2F37C2C7DC7A}" type="slidenum">
              <a:rPr lang="ca-ES" smtClean="0"/>
              <a:pPr/>
              <a:t>‹Nº›</a:t>
            </a:fld>
            <a:endParaRPr lang="ca-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s-ES"/>
              <a:t>Haga clic para modificar el estilo de título del patrón</a:t>
            </a:r>
            <a:endParaRPr lang="ca-ES"/>
          </a:p>
        </p:txBody>
      </p:sp>
      <p:sp>
        <p:nvSpPr>
          <p:cNvPr id="3" name="2 Marcador de texto"/>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fecha"/>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BC1EE59A-67DF-4ABC-A904-2040D886B9A7}" type="datetimeFigureOut">
              <a:rPr lang="ca-ES" smtClean="0"/>
              <a:pPr/>
              <a:t>2/3/2024</a:t>
            </a:fld>
            <a:endParaRPr lang="ca-ES"/>
          </a:p>
        </p:txBody>
      </p:sp>
      <p:sp>
        <p:nvSpPr>
          <p:cNvPr id="5" name="4 Marcador de pie de página"/>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5 Marcador de número de diapositiva"/>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07519C0A-F23F-4A1A-87A3-2F37C2C7DC7A}" type="slidenum">
              <a:rPr lang="ca-ES" smtClean="0"/>
              <a:pPr/>
              <a:t>‹Nº›</a:t>
            </a:fld>
            <a:endParaRPr lang="ca-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mailto:otc@ciberisciii.es" TargetMode="External"/><Relationship Id="rId7"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www.ciberisciii.es/en" TargetMode="Externa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Rectángulo"/>
          <p:cNvSpPr/>
          <p:nvPr/>
        </p:nvSpPr>
        <p:spPr>
          <a:xfrm>
            <a:off x="150185" y="1048530"/>
            <a:ext cx="6521432" cy="1036280"/>
          </a:xfrm>
          <a:prstGeom prst="rect">
            <a:avLst/>
          </a:prstGeom>
          <a:solidFill>
            <a:srgbClr val="005888"/>
          </a:solidFill>
          <a:ln w="38100" cmpd="sng">
            <a:solidFill>
              <a:srgbClr val="0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3223836" y="2068897"/>
            <a:ext cx="3447779" cy="1889903"/>
          </a:xfrm>
          <a:prstGeom prst="rect">
            <a:avLst/>
          </a:prstGeom>
          <a:solidFill>
            <a:schemeClr val="bg1"/>
          </a:solidFill>
          <a:ln w="38100" cap="flat" cmpd="sng" algn="ctr">
            <a:solidFill>
              <a:srgbClr val="0B5E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63A3"/>
              </a:solidFill>
            </a:endParaRPr>
          </a:p>
        </p:txBody>
      </p:sp>
      <p:sp>
        <p:nvSpPr>
          <p:cNvPr id="31" name="Pentagon 30"/>
          <p:cNvSpPr/>
          <p:nvPr/>
        </p:nvSpPr>
        <p:spPr>
          <a:xfrm>
            <a:off x="150184" y="2068897"/>
            <a:ext cx="3276600" cy="1889903"/>
          </a:xfrm>
          <a:prstGeom prst="homePlate">
            <a:avLst>
              <a:gd name="adj" fmla="val 9015"/>
            </a:avLst>
          </a:prstGeom>
          <a:solidFill>
            <a:schemeClr val="bg1"/>
          </a:solidFill>
          <a:ln w="38100" cap="flat" cmpd="sng" algn="ctr">
            <a:solidFill>
              <a:srgbClr val="0B5E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Rectangle 1"/>
          <p:cNvSpPr>
            <a:spLocks noChangeArrowheads="1"/>
          </p:cNvSpPr>
          <p:nvPr/>
        </p:nvSpPr>
        <p:spPr bwMode="auto">
          <a:xfrm>
            <a:off x="148485" y="1055977"/>
            <a:ext cx="6496555"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1600" b="1" i="1" cap="all" dirty="0">
                <a:solidFill>
                  <a:schemeClr val="bg1"/>
                </a:solidFill>
              </a:rPr>
              <a:t>CIRCULATING </a:t>
            </a:r>
            <a:r>
              <a:rPr lang="en-US" sz="1600" b="1" i="1" cap="all" dirty="0" err="1">
                <a:solidFill>
                  <a:schemeClr val="bg1"/>
                </a:solidFill>
              </a:rPr>
              <a:t>miRNAS</a:t>
            </a:r>
            <a:r>
              <a:rPr lang="en-US" sz="1600" b="1" i="1" cap="all" dirty="0">
                <a:solidFill>
                  <a:schemeClr val="bg1"/>
                </a:solidFill>
              </a:rPr>
              <a:t> AS BIOMARKERS FOR DIAGNOSIS OF MILD COGNITIVE IMPAIRMENT AND ALZHEIMER´S DISEASE</a:t>
            </a:r>
            <a:r>
              <a:rPr lang="es-ES" sz="1400" b="1" dirty="0">
                <a:solidFill>
                  <a:schemeClr val="bg1"/>
                </a:solidFill>
                <a:latin typeface="Calibri" pitchFamily="34" charset="0"/>
                <a:ea typeface="Times New Roman" pitchFamily="18" charset="0"/>
                <a:cs typeface="GillSansMT-Bold"/>
              </a:rPr>
              <a:t>  </a:t>
            </a:r>
            <a:endParaRPr lang="en-US" sz="1400" b="1" dirty="0">
              <a:solidFill>
                <a:schemeClr val="bg1"/>
              </a:solidFill>
              <a:latin typeface="Calibri" pitchFamily="34" charset="0"/>
              <a:ea typeface="Times New Roman" pitchFamily="18" charset="0"/>
              <a:cs typeface="GillSansMT-Bold"/>
            </a:endParaRPr>
          </a:p>
        </p:txBody>
      </p:sp>
      <p:sp>
        <p:nvSpPr>
          <p:cNvPr id="18" name="17 CuadroTexto"/>
          <p:cNvSpPr txBox="1"/>
          <p:nvPr/>
        </p:nvSpPr>
        <p:spPr>
          <a:xfrm>
            <a:off x="191058" y="2092257"/>
            <a:ext cx="3016657" cy="1754326"/>
          </a:xfrm>
          <a:prstGeom prst="rect">
            <a:avLst/>
          </a:prstGeom>
          <a:noFill/>
        </p:spPr>
        <p:txBody>
          <a:bodyPr wrap="square" rtlCol="0">
            <a:spAutoFit/>
          </a:bodyPr>
          <a:lstStyle/>
          <a:p>
            <a:r>
              <a:rPr lang="en-US" sz="1200" b="1" dirty="0">
                <a:solidFill>
                  <a:srgbClr val="005888"/>
                </a:solidFill>
                <a:latin typeface="Calibri" pitchFamily="34" charset="0"/>
                <a:cs typeface="Arial" pitchFamily="34" charset="0"/>
              </a:rPr>
              <a:t>The Need</a:t>
            </a:r>
          </a:p>
          <a:p>
            <a:pPr algn="just"/>
            <a:endParaRPr lang="en-US" sz="600" dirty="0">
              <a:solidFill>
                <a:srgbClr val="005888"/>
              </a:solidFill>
              <a:latin typeface="Calibri" pitchFamily="34" charset="0"/>
              <a:cs typeface="Arial" pitchFamily="34" charset="0"/>
            </a:endParaRPr>
          </a:p>
          <a:p>
            <a:pPr algn="just"/>
            <a:r>
              <a:rPr lang="en-US" sz="1000" dirty="0">
                <a:solidFill>
                  <a:srgbClr val="005888"/>
                </a:solidFill>
                <a:latin typeface="Calibri" pitchFamily="34" charset="0"/>
                <a:cs typeface="Arial" pitchFamily="34" charset="0"/>
              </a:rPr>
              <a:t>Recently, after years of efforts, a new treatment to fight against Alzheimer’s Disease (AD) has appeared, ADUHELMTM (aducanumab-</a:t>
            </a:r>
            <a:r>
              <a:rPr lang="en-US" sz="1000" dirty="0" err="1">
                <a:solidFill>
                  <a:srgbClr val="005888"/>
                </a:solidFill>
                <a:latin typeface="Calibri" pitchFamily="34" charset="0"/>
                <a:cs typeface="Arial" pitchFamily="34" charset="0"/>
              </a:rPr>
              <a:t>avwa</a:t>
            </a:r>
            <a:r>
              <a:rPr lang="en-US" sz="1000" dirty="0">
                <a:solidFill>
                  <a:srgbClr val="005888"/>
                </a:solidFill>
                <a:latin typeface="Calibri" pitchFamily="34" charset="0"/>
                <a:cs typeface="Arial" pitchFamily="34" charset="0"/>
              </a:rPr>
              <a:t>) from Biogen. Despite the generated doubts, it seems to delay AD progression. The current problem is to diagnose early and present biomarkers are expensive, time consuming and without the capacity to test everyone potentially </a:t>
            </a:r>
            <a:r>
              <a:rPr lang="en-US" sz="1000" dirty="0" err="1">
                <a:solidFill>
                  <a:srgbClr val="005888"/>
                </a:solidFill>
                <a:latin typeface="Calibri" pitchFamily="34" charset="0"/>
                <a:cs typeface="Arial" pitchFamily="34" charset="0"/>
              </a:rPr>
              <a:t>elegible</a:t>
            </a:r>
            <a:r>
              <a:rPr lang="en-US" sz="1000" dirty="0">
                <a:solidFill>
                  <a:srgbClr val="005888"/>
                </a:solidFill>
                <a:latin typeface="Calibri" pitchFamily="34" charset="0"/>
                <a:cs typeface="Arial" pitchFamily="34" charset="0"/>
              </a:rPr>
              <a:t> for aducanumab. An earlier diagnostic tool becomes more necessary.</a:t>
            </a:r>
          </a:p>
        </p:txBody>
      </p:sp>
      <p:sp>
        <p:nvSpPr>
          <p:cNvPr id="27" name="26 CuadroTexto"/>
          <p:cNvSpPr txBox="1"/>
          <p:nvPr/>
        </p:nvSpPr>
        <p:spPr>
          <a:xfrm>
            <a:off x="3459025" y="2070620"/>
            <a:ext cx="3016423" cy="1908215"/>
          </a:xfrm>
          <a:prstGeom prst="rect">
            <a:avLst/>
          </a:prstGeom>
          <a:noFill/>
        </p:spPr>
        <p:txBody>
          <a:bodyPr wrap="square" rtlCol="0">
            <a:spAutoFit/>
          </a:bodyPr>
          <a:lstStyle/>
          <a:p>
            <a:r>
              <a:rPr lang="en-US" sz="1200" b="1" dirty="0">
                <a:solidFill>
                  <a:srgbClr val="005888"/>
                </a:solidFill>
                <a:latin typeface="Calibri" pitchFamily="34" charset="0"/>
                <a:cs typeface="Arial" pitchFamily="34" charset="0"/>
              </a:rPr>
              <a:t>The Solution</a:t>
            </a:r>
          </a:p>
          <a:p>
            <a:endParaRPr lang="en-US" sz="600" b="1" dirty="0">
              <a:solidFill>
                <a:srgbClr val="005888"/>
              </a:solidFill>
              <a:latin typeface="Calibri" pitchFamily="34" charset="0"/>
              <a:cs typeface="Arial" pitchFamily="34" charset="0"/>
            </a:endParaRPr>
          </a:p>
          <a:p>
            <a:pPr algn="just"/>
            <a:r>
              <a:rPr lang="en-US" sz="1000" dirty="0">
                <a:solidFill>
                  <a:srgbClr val="005888"/>
                </a:solidFill>
                <a:latin typeface="Calibri" pitchFamily="34" charset="0"/>
                <a:cs typeface="Arial" pitchFamily="34" charset="0"/>
              </a:rPr>
              <a:t>OUR ASSAY provides a feasible detection technique from obtaining a simple blood sample, miRNA extraction and qPCR using standard methods and equipment with easy results collection and interpretation. All that through non-invasive procedures, suitable for routine screening at a reference laboratory or hospital and with medical cost strongly diminished. Thus, we broad therapeutic window, reduce medical health cost and offer new possibilities for patients and caregivers.</a:t>
            </a:r>
            <a:endParaRPr lang="en-GB" sz="1000" dirty="0">
              <a:solidFill>
                <a:srgbClr val="993489"/>
              </a:solidFill>
              <a:latin typeface="Calibri" pitchFamily="34" charset="0"/>
              <a:cs typeface="Arial" pitchFamily="34" charset="0"/>
            </a:endParaRPr>
          </a:p>
        </p:txBody>
      </p:sp>
      <p:sp>
        <p:nvSpPr>
          <p:cNvPr id="34" name="17 CuadroTexto"/>
          <p:cNvSpPr txBox="1"/>
          <p:nvPr/>
        </p:nvSpPr>
        <p:spPr>
          <a:xfrm>
            <a:off x="233962" y="4011871"/>
            <a:ext cx="6401384" cy="3139321"/>
          </a:xfrm>
          <a:prstGeom prst="rect">
            <a:avLst/>
          </a:prstGeom>
          <a:noFill/>
        </p:spPr>
        <p:txBody>
          <a:bodyPr wrap="square" rtlCol="0">
            <a:spAutoFit/>
          </a:bodyPr>
          <a:lstStyle/>
          <a:p>
            <a:r>
              <a:rPr lang="en-US" sz="1200" b="1" dirty="0">
                <a:solidFill>
                  <a:srgbClr val="005888"/>
                </a:solidFill>
                <a:latin typeface="Calibri" pitchFamily="34" charset="0"/>
                <a:cs typeface="Arial" pitchFamily="34" charset="0"/>
              </a:rPr>
              <a:t>Innovative Aspects</a:t>
            </a:r>
          </a:p>
          <a:p>
            <a:endParaRPr lang="en-US" sz="600" b="1" dirty="0">
              <a:solidFill>
                <a:srgbClr val="005888"/>
              </a:solidFill>
              <a:latin typeface="Calibri" pitchFamily="34" charset="0"/>
              <a:cs typeface="Arial" pitchFamily="34" charset="0"/>
            </a:endParaRPr>
          </a:p>
          <a:p>
            <a:pPr algn="just"/>
            <a:r>
              <a:rPr lang="en-US" sz="1000" dirty="0">
                <a:solidFill>
                  <a:srgbClr val="005888"/>
                </a:solidFill>
                <a:latin typeface="Calibri" pitchFamily="34" charset="0"/>
                <a:cs typeface="Arial" pitchFamily="34" charset="0"/>
              </a:rPr>
              <a:t>Our miRNA-based platform is designed to quick, specific and direct diagnose of early Alzheimer’s disease through a cost-effective protocol/assay for routine screening that could be implemented as a kit ready to be currently used in the analysis laboratories of hospitals worldwide. Our miRNAs signature has three major advantages:</a:t>
            </a:r>
          </a:p>
          <a:p>
            <a:pPr algn="just"/>
            <a:r>
              <a:rPr lang="en-US" sz="1000" dirty="0">
                <a:solidFill>
                  <a:srgbClr val="005888"/>
                </a:solidFill>
                <a:latin typeface="Calibri" pitchFamily="34" charset="0"/>
                <a:cs typeface="Arial" pitchFamily="34" charset="0"/>
              </a:rPr>
              <a:t>a) Our molecular signature is targeting synaptic proteins and this is a relevant aspect since it is considered that synaptic dysfunction is an early event in AD development; b) We can </a:t>
            </a:r>
            <a:r>
              <a:rPr lang="en-US" sz="1000" dirty="0" err="1">
                <a:solidFill>
                  <a:srgbClr val="005888"/>
                </a:solidFill>
                <a:latin typeface="Calibri" pitchFamily="34" charset="0"/>
                <a:cs typeface="Arial" pitchFamily="34" charset="0"/>
              </a:rPr>
              <a:t>differenciate</a:t>
            </a:r>
            <a:r>
              <a:rPr lang="en-US" sz="1000" dirty="0">
                <a:solidFill>
                  <a:srgbClr val="005888"/>
                </a:solidFill>
                <a:latin typeface="Calibri" pitchFamily="34" charset="0"/>
                <a:cs typeface="Arial" pitchFamily="34" charset="0"/>
              </a:rPr>
              <a:t> between MCI subjects that will or will not develop AD, predicting MCI to AD transition and; c) Our molecular signature discriminate </a:t>
            </a:r>
            <a:r>
              <a:rPr lang="en-US" sz="1000" dirty="0" err="1">
                <a:solidFill>
                  <a:srgbClr val="005888"/>
                </a:solidFill>
                <a:latin typeface="Calibri" pitchFamily="34" charset="0"/>
                <a:cs typeface="Arial" pitchFamily="34" charset="0"/>
              </a:rPr>
              <a:t>eAD</a:t>
            </a:r>
            <a:r>
              <a:rPr lang="en-US" sz="1000" dirty="0">
                <a:solidFill>
                  <a:srgbClr val="005888"/>
                </a:solidFill>
                <a:latin typeface="Calibri" pitchFamily="34" charset="0"/>
                <a:cs typeface="Arial" pitchFamily="34" charset="0"/>
              </a:rPr>
              <a:t> among others forms of dementia.</a:t>
            </a:r>
          </a:p>
          <a:p>
            <a:pPr algn="just"/>
            <a:endParaRPr lang="en-US" sz="1000" dirty="0">
              <a:solidFill>
                <a:srgbClr val="005888"/>
              </a:solidFill>
              <a:latin typeface="Calibri" pitchFamily="34" charset="0"/>
              <a:cs typeface="Arial" pitchFamily="34" charset="0"/>
            </a:endParaRPr>
          </a:p>
          <a:p>
            <a:pPr algn="just"/>
            <a:r>
              <a:rPr lang="en-US" sz="1000" dirty="0">
                <a:solidFill>
                  <a:srgbClr val="005888"/>
                </a:solidFill>
                <a:latin typeface="Calibri" pitchFamily="34" charset="0"/>
                <a:cs typeface="Arial" pitchFamily="34" charset="0"/>
              </a:rPr>
              <a:t>We envision to develop a protocol/assay to detect our miRNA signature for routine screening that could be implemented as a kit to diagnose early AD. This devastating disease affects more than 50 million people worldwide and it is expected to reach 152 millions by 2050. Only one disease-modifying therapy exists (ADUHELMTM) and a large number of anti-AD drugs failed in clinical trials. Today, AD can only be clinically diagnosed at late stages when damage has already spread to several brain areas </a:t>
            </a:r>
            <a:r>
              <a:rPr lang="en-US" sz="1000" dirty="0" err="1">
                <a:solidFill>
                  <a:srgbClr val="005888"/>
                </a:solidFill>
                <a:latin typeface="Calibri" pitchFamily="34" charset="0"/>
                <a:cs typeface="Arial" pitchFamily="34" charset="0"/>
              </a:rPr>
              <a:t>difficulting</a:t>
            </a:r>
            <a:r>
              <a:rPr lang="en-US" sz="1000" dirty="0">
                <a:solidFill>
                  <a:srgbClr val="005888"/>
                </a:solidFill>
                <a:latin typeface="Calibri" pitchFamily="34" charset="0"/>
                <a:cs typeface="Arial" pitchFamily="34" charset="0"/>
              </a:rPr>
              <a:t> that therapeutic approaches could be effective.</a:t>
            </a:r>
          </a:p>
          <a:p>
            <a:pPr algn="just"/>
            <a:r>
              <a:rPr lang="en-US" sz="1000" dirty="0">
                <a:solidFill>
                  <a:srgbClr val="005888"/>
                </a:solidFill>
                <a:latin typeface="Calibri" pitchFamily="34" charset="0"/>
                <a:cs typeface="Arial" pitchFamily="34" charset="0"/>
              </a:rPr>
              <a:t>Our miRNA signature will offer a tool to solve this problem, allowing an earlier diagnostic of AD at prodromal stages by using a simple blood sample collected as part of a routine check-up, samples can be processed at a reference laboratory or hospital using standard laboratory equipment.</a:t>
            </a:r>
          </a:p>
          <a:p>
            <a:pPr algn="just"/>
            <a:endParaRPr lang="en-US" sz="1000" b="1" dirty="0">
              <a:solidFill>
                <a:srgbClr val="993489"/>
              </a:solidFill>
              <a:latin typeface="Calibri" pitchFamily="34" charset="0"/>
              <a:cs typeface="Arial" pitchFamily="34" charset="0"/>
            </a:endParaRPr>
          </a:p>
          <a:p>
            <a:pPr algn="just"/>
            <a:endParaRPr lang="en-US" sz="1000" b="1" dirty="0">
              <a:solidFill>
                <a:srgbClr val="993489"/>
              </a:solidFill>
              <a:latin typeface="Calibri" pitchFamily="34" charset="0"/>
              <a:cs typeface="Arial" pitchFamily="34" charset="0"/>
            </a:endParaRPr>
          </a:p>
        </p:txBody>
      </p:sp>
      <p:sp>
        <p:nvSpPr>
          <p:cNvPr id="35" name="17 CuadroTexto"/>
          <p:cNvSpPr txBox="1"/>
          <p:nvPr/>
        </p:nvSpPr>
        <p:spPr>
          <a:xfrm>
            <a:off x="293849" y="7036179"/>
            <a:ext cx="2000415" cy="923330"/>
          </a:xfrm>
          <a:prstGeom prst="rec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10800000" scaled="1"/>
            <a:tileRect/>
          </a:gradFill>
          <a:ln>
            <a:solidFill>
              <a:srgbClr val="005888"/>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n-US" sz="1200" b="1" dirty="0">
                <a:solidFill>
                  <a:srgbClr val="005888"/>
                </a:solidFill>
                <a:latin typeface="Calibri" pitchFamily="34" charset="0"/>
                <a:cs typeface="Arial" pitchFamily="34" charset="0"/>
              </a:rPr>
              <a:t>Stage of Development: </a:t>
            </a:r>
          </a:p>
          <a:p>
            <a:r>
              <a:rPr lang="en-US" sz="1050" dirty="0">
                <a:solidFill>
                  <a:srgbClr val="005888"/>
                </a:solidFill>
              </a:rPr>
              <a:t>Regulatory roadmap to validate our diagnostic assay with the requirements of regulatory authorities</a:t>
            </a:r>
            <a:endParaRPr lang="en-GB" sz="1050" dirty="0">
              <a:solidFill>
                <a:srgbClr val="005888"/>
              </a:solidFill>
            </a:endParaRPr>
          </a:p>
        </p:txBody>
      </p:sp>
      <p:sp>
        <p:nvSpPr>
          <p:cNvPr id="46" name="17 CuadroTexto"/>
          <p:cNvSpPr txBox="1"/>
          <p:nvPr/>
        </p:nvSpPr>
        <p:spPr>
          <a:xfrm>
            <a:off x="186384" y="8037729"/>
            <a:ext cx="3432523" cy="430887"/>
          </a:xfrm>
          <a:prstGeom prst="rect">
            <a:avLst/>
          </a:prstGeom>
          <a:noFill/>
        </p:spPr>
        <p:txBody>
          <a:bodyPr wrap="square" rtlCol="0">
            <a:spAutoFit/>
          </a:bodyPr>
          <a:lstStyle/>
          <a:p>
            <a:pPr lvl="0"/>
            <a:r>
              <a:rPr lang="en-US" sz="1200" b="1" dirty="0">
                <a:solidFill>
                  <a:srgbClr val="005888"/>
                </a:solidFill>
                <a:latin typeface="Calibri" pitchFamily="34" charset="0"/>
                <a:cs typeface="Arial" pitchFamily="34" charset="0"/>
              </a:rPr>
              <a:t>Intellectual Property:</a:t>
            </a:r>
          </a:p>
          <a:p>
            <a:pPr marL="171450" lvl="0" indent="-171450" algn="just">
              <a:buFont typeface="Arial" panose="020B0604020202020204" pitchFamily="34" charset="0"/>
              <a:buChar char="•"/>
            </a:pPr>
            <a:r>
              <a:rPr lang="es-ES" sz="1000" dirty="0">
                <a:solidFill>
                  <a:srgbClr val="005888"/>
                </a:solidFill>
                <a:latin typeface="Calibri" pitchFamily="34" charset="0"/>
                <a:cs typeface="Arial" pitchFamily="34" charset="0"/>
              </a:rPr>
              <a:t>EP and US </a:t>
            </a:r>
            <a:r>
              <a:rPr lang="es-ES" sz="1000" dirty="0" err="1">
                <a:solidFill>
                  <a:srgbClr val="005888"/>
                </a:solidFill>
                <a:latin typeface="Calibri" pitchFamily="34" charset="0"/>
                <a:cs typeface="Arial" pitchFamily="34" charset="0"/>
              </a:rPr>
              <a:t>patent</a:t>
            </a:r>
            <a:r>
              <a:rPr lang="es-ES" sz="1000" dirty="0">
                <a:solidFill>
                  <a:srgbClr val="005888"/>
                </a:solidFill>
                <a:latin typeface="Calibri" pitchFamily="34" charset="0"/>
                <a:cs typeface="Arial" pitchFamily="34" charset="0"/>
              </a:rPr>
              <a:t> </a:t>
            </a:r>
            <a:r>
              <a:rPr lang="es-ES" sz="1000" dirty="0" err="1">
                <a:solidFill>
                  <a:srgbClr val="005888"/>
                </a:solidFill>
                <a:latin typeface="Calibri" pitchFamily="34" charset="0"/>
                <a:cs typeface="Arial" pitchFamily="34" charset="0"/>
              </a:rPr>
              <a:t>applilcation</a:t>
            </a:r>
            <a:r>
              <a:rPr lang="es-ES" sz="1000" dirty="0">
                <a:solidFill>
                  <a:srgbClr val="005888"/>
                </a:solidFill>
                <a:latin typeface="Calibri" pitchFamily="34" charset="0"/>
                <a:cs typeface="Arial" pitchFamily="34" charset="0"/>
              </a:rPr>
              <a:t> </a:t>
            </a:r>
            <a:r>
              <a:rPr lang="es-ES" sz="1000" dirty="0" err="1">
                <a:solidFill>
                  <a:srgbClr val="005888"/>
                </a:solidFill>
                <a:latin typeface="Calibri" pitchFamily="34" charset="0"/>
                <a:cs typeface="Arial" pitchFamily="34" charset="0"/>
              </a:rPr>
              <a:t>filed</a:t>
            </a:r>
            <a:r>
              <a:rPr lang="es-ES" sz="1000" dirty="0">
                <a:solidFill>
                  <a:srgbClr val="005888"/>
                </a:solidFill>
                <a:latin typeface="Calibri" pitchFamily="34" charset="0"/>
                <a:cs typeface="Arial" pitchFamily="34" charset="0"/>
              </a:rPr>
              <a:t>.</a:t>
            </a:r>
            <a:endParaRPr lang="en-US" sz="1000" dirty="0">
              <a:solidFill>
                <a:srgbClr val="005888"/>
              </a:solidFill>
              <a:latin typeface="Calibri" pitchFamily="34" charset="0"/>
              <a:cs typeface="Arial" pitchFamily="34" charset="0"/>
            </a:endParaRPr>
          </a:p>
        </p:txBody>
      </p:sp>
      <p:sp>
        <p:nvSpPr>
          <p:cNvPr id="47" name="17 CuadroTexto"/>
          <p:cNvSpPr txBox="1"/>
          <p:nvPr/>
        </p:nvSpPr>
        <p:spPr>
          <a:xfrm>
            <a:off x="4653136" y="8849756"/>
            <a:ext cx="1676400" cy="276999"/>
          </a:xfrm>
          <a:prstGeom prst="rect">
            <a:avLst/>
          </a:prstGeom>
          <a:noFill/>
        </p:spPr>
        <p:txBody>
          <a:bodyPr wrap="square" rtlCol="0">
            <a:spAutoFit/>
          </a:bodyPr>
          <a:lstStyle/>
          <a:p>
            <a:r>
              <a:rPr lang="en-US" sz="1200" b="1" dirty="0">
                <a:solidFill>
                  <a:srgbClr val="005888"/>
                </a:solidFill>
                <a:latin typeface="Calibri" pitchFamily="34" charset="0"/>
                <a:cs typeface="Arial" pitchFamily="34" charset="0"/>
              </a:rPr>
              <a:t>Contact details</a:t>
            </a:r>
          </a:p>
        </p:txBody>
      </p:sp>
      <p:sp>
        <p:nvSpPr>
          <p:cNvPr id="54" name="28 Rectángulo"/>
          <p:cNvSpPr/>
          <p:nvPr/>
        </p:nvSpPr>
        <p:spPr>
          <a:xfrm>
            <a:off x="150184" y="4011871"/>
            <a:ext cx="6521432" cy="5762484"/>
          </a:xfrm>
          <a:prstGeom prst="rect">
            <a:avLst/>
          </a:prstGeom>
          <a:noFill/>
          <a:ln w="38100" cmpd="sng">
            <a:solidFill>
              <a:srgbClr val="0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28 Rectángulo"/>
          <p:cNvSpPr/>
          <p:nvPr/>
        </p:nvSpPr>
        <p:spPr>
          <a:xfrm>
            <a:off x="173872" y="8495806"/>
            <a:ext cx="6489844" cy="276999"/>
          </a:xfrm>
          <a:prstGeom prst="rect">
            <a:avLst/>
          </a:prstGeom>
          <a:solidFill>
            <a:srgbClr val="005888"/>
          </a:solidFill>
          <a:ln w="38100" cmpd="sng">
            <a:solidFill>
              <a:srgbClr val="0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adroTexto 3"/>
          <p:cNvSpPr txBox="1"/>
          <p:nvPr/>
        </p:nvSpPr>
        <p:spPr>
          <a:xfrm>
            <a:off x="198227" y="1634892"/>
            <a:ext cx="6346105" cy="400110"/>
          </a:xfrm>
          <a:prstGeom prst="rect">
            <a:avLst/>
          </a:prstGeom>
          <a:solidFill>
            <a:srgbClr val="005888"/>
          </a:solidFill>
        </p:spPr>
        <p:txBody>
          <a:bodyPr wrap="square" rtlCol="0">
            <a:spAutoFit/>
          </a:bodyPr>
          <a:lstStyle/>
          <a:p>
            <a:pPr algn="ctr"/>
            <a:r>
              <a:rPr lang="en-US" sz="1000" b="1" dirty="0">
                <a:solidFill>
                  <a:schemeClr val="bg1"/>
                </a:solidFill>
              </a:rPr>
              <a:t>A research group is developing a cost-effective molecular kit based on the analysis of a miRNA signature as non-invasive blood-biomarker for early diagnosis of Alzheimer’s disease.</a:t>
            </a:r>
            <a:endParaRPr lang="es-ES" sz="1000" b="1" dirty="0">
              <a:solidFill>
                <a:schemeClr val="bg1"/>
              </a:solidFill>
            </a:endParaRPr>
          </a:p>
        </p:txBody>
      </p:sp>
      <p:sp>
        <p:nvSpPr>
          <p:cNvPr id="28" name="13 CuadroTexto"/>
          <p:cNvSpPr txBox="1"/>
          <p:nvPr/>
        </p:nvSpPr>
        <p:spPr>
          <a:xfrm>
            <a:off x="3908736" y="9104672"/>
            <a:ext cx="2736304" cy="738664"/>
          </a:xfrm>
          <a:prstGeom prst="rect">
            <a:avLst/>
          </a:prstGeom>
          <a:noFill/>
        </p:spPr>
        <p:txBody>
          <a:bodyPr wrap="square" rtlCol="0">
            <a:spAutoFit/>
          </a:bodyPr>
          <a:lstStyle/>
          <a:p>
            <a:pPr algn="ctr"/>
            <a:r>
              <a:rPr lang="es-ES" sz="800" b="1" dirty="0">
                <a:solidFill>
                  <a:srgbClr val="005888"/>
                </a:solidFill>
              </a:rPr>
              <a:t>Consorcio Centro de Investigación Biomédica en Red </a:t>
            </a:r>
          </a:p>
          <a:p>
            <a:pPr algn="ctr"/>
            <a:r>
              <a:rPr lang="ca-ES" sz="800" b="1" i="1" dirty="0">
                <a:solidFill>
                  <a:srgbClr val="005888"/>
                </a:solidFill>
                <a:latin typeface="Calibri" pitchFamily="34" charset="0"/>
                <a:cs typeface="Arial" pitchFamily="34" charset="0"/>
              </a:rPr>
              <a:t>(CIBER)</a:t>
            </a:r>
          </a:p>
          <a:p>
            <a:pPr algn="ctr"/>
            <a:r>
              <a:rPr lang="ca-ES" sz="800" dirty="0">
                <a:latin typeface="Calibri" pitchFamily="34" charset="0"/>
                <a:cs typeface="Arial" pitchFamily="34" charset="0"/>
                <a:hlinkClick r:id="rId3"/>
              </a:rPr>
              <a:t>otc@ciberisciii.es</a:t>
            </a:r>
            <a:endParaRPr lang="ca-ES" sz="800" dirty="0">
              <a:latin typeface="Calibri" pitchFamily="34" charset="0"/>
              <a:cs typeface="Arial" pitchFamily="34" charset="0"/>
            </a:endParaRPr>
          </a:p>
          <a:p>
            <a:pPr algn="ctr"/>
            <a:r>
              <a:rPr lang="ca-ES" sz="800" dirty="0">
                <a:latin typeface="Calibri" pitchFamily="34" charset="0"/>
                <a:cs typeface="Arial" pitchFamily="34" charset="0"/>
                <a:hlinkClick r:id="rId4"/>
              </a:rPr>
              <a:t>https://www.ciberisciii.es/en</a:t>
            </a:r>
            <a:endParaRPr lang="ca-ES" sz="800" dirty="0">
              <a:latin typeface="Calibri" pitchFamily="34" charset="0"/>
              <a:cs typeface="Arial" pitchFamily="34" charset="0"/>
            </a:endParaRPr>
          </a:p>
          <a:p>
            <a:pPr algn="ctr"/>
            <a:endParaRPr lang="ca-ES" sz="1000" dirty="0">
              <a:latin typeface="Calibri" pitchFamily="34" charset="0"/>
              <a:cs typeface="Arial" pitchFamily="34" charset="0"/>
            </a:endParaRPr>
          </a:p>
        </p:txBody>
      </p:sp>
      <p:sp>
        <p:nvSpPr>
          <p:cNvPr id="30" name="17 CuadroTexto"/>
          <p:cNvSpPr txBox="1"/>
          <p:nvPr/>
        </p:nvSpPr>
        <p:spPr>
          <a:xfrm>
            <a:off x="353946" y="8770880"/>
            <a:ext cx="2070809" cy="954107"/>
          </a:xfrm>
          <a:prstGeom prst="rect">
            <a:avLst/>
          </a:prstGeom>
          <a:noFill/>
          <a:ln>
            <a:noFill/>
          </a:ln>
        </p:spPr>
        <p:txBody>
          <a:bodyPr wrap="square" rtlCol="0">
            <a:spAutoFit/>
          </a:bodyPr>
          <a:lstStyle/>
          <a:p>
            <a:pPr algn="ctr"/>
            <a:r>
              <a:rPr lang="en-US" sz="1200" b="1" dirty="0">
                <a:solidFill>
                  <a:srgbClr val="005888"/>
                </a:solidFill>
                <a:latin typeface="Calibri" pitchFamily="34" charset="0"/>
                <a:cs typeface="Arial" pitchFamily="34" charset="0"/>
              </a:rPr>
              <a:t>Aims</a:t>
            </a:r>
          </a:p>
          <a:p>
            <a:pPr algn="just"/>
            <a:endParaRPr lang="en-US" sz="400" b="1" dirty="0">
              <a:solidFill>
                <a:srgbClr val="005888"/>
              </a:solidFill>
              <a:latin typeface="Calibri" pitchFamily="34" charset="0"/>
              <a:cs typeface="Arial" pitchFamily="34" charset="0"/>
            </a:endParaRPr>
          </a:p>
          <a:p>
            <a:pPr algn="just"/>
            <a:r>
              <a:rPr lang="en-US" sz="1000" dirty="0">
                <a:solidFill>
                  <a:srgbClr val="005888"/>
                </a:solidFill>
                <a:latin typeface="Calibri" pitchFamily="34" charset="0"/>
                <a:cs typeface="Arial" pitchFamily="34" charset="0"/>
              </a:rPr>
              <a:t>Looking for a partner interested in a license and/or a collaboration agreement to develop and exploit this asset.</a:t>
            </a:r>
          </a:p>
        </p:txBody>
      </p:sp>
      <p:sp>
        <p:nvSpPr>
          <p:cNvPr id="41" name="Rectangle 3"/>
          <p:cNvSpPr>
            <a:spLocks noChangeArrowheads="1"/>
          </p:cNvSpPr>
          <p:nvPr/>
        </p:nvSpPr>
        <p:spPr bwMode="auto">
          <a:xfrm>
            <a:off x="5214465" y="18303"/>
            <a:ext cx="15526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100" b="1" dirty="0">
                <a:solidFill>
                  <a:srgbClr val="005888"/>
                </a:solidFill>
                <a:latin typeface="Calibri" pitchFamily="34" charset="0"/>
                <a:cs typeface="Arial" pitchFamily="34" charset="0"/>
              </a:rPr>
              <a:t>Technology Offer</a:t>
            </a:r>
          </a:p>
        </p:txBody>
      </p:sp>
      <p:pic>
        <p:nvPicPr>
          <p:cNvPr id="25" name="Imagen 24" descr="Imagen que contiene alimentos, dibujo&#10;&#10;Descripción generada automáticamente">
            <a:extLst>
              <a:ext uri="{FF2B5EF4-FFF2-40B4-BE49-F238E27FC236}">
                <a16:creationId xmlns:a16="http://schemas.microsoft.com/office/drawing/2014/main" id="{A71BEA65-E00F-48AA-9275-8FFB31400BCF}"/>
              </a:ext>
            </a:extLst>
          </p:cNvPr>
          <p:cNvPicPr>
            <a:picLocks noChangeAspect="1"/>
          </p:cNvPicPr>
          <p:nvPr/>
        </p:nvPicPr>
        <p:blipFill>
          <a:blip r:embed="rId5"/>
          <a:stretch>
            <a:fillRect/>
          </a:stretch>
        </p:blipFill>
        <p:spPr>
          <a:xfrm>
            <a:off x="279976" y="305869"/>
            <a:ext cx="993897" cy="459156"/>
          </a:xfrm>
          <a:prstGeom prst="rect">
            <a:avLst/>
          </a:prstGeom>
        </p:spPr>
      </p:pic>
      <p:pic>
        <p:nvPicPr>
          <p:cNvPr id="2" name="Imagen 1">
            <a:extLst>
              <a:ext uri="{FF2B5EF4-FFF2-40B4-BE49-F238E27FC236}">
                <a16:creationId xmlns:a16="http://schemas.microsoft.com/office/drawing/2014/main" id="{65A04202-FA8E-0195-C8EE-1061E53B18D0}"/>
              </a:ext>
            </a:extLst>
          </p:cNvPr>
          <p:cNvPicPr>
            <a:picLocks noChangeAspect="1"/>
          </p:cNvPicPr>
          <p:nvPr/>
        </p:nvPicPr>
        <p:blipFill>
          <a:blip r:embed="rId6"/>
          <a:stretch>
            <a:fillRect/>
          </a:stretch>
        </p:blipFill>
        <p:spPr>
          <a:xfrm>
            <a:off x="1353574" y="347710"/>
            <a:ext cx="1212096" cy="401658"/>
          </a:xfrm>
          <a:prstGeom prst="rect">
            <a:avLst/>
          </a:prstGeom>
        </p:spPr>
      </p:pic>
      <p:pic>
        <p:nvPicPr>
          <p:cNvPr id="6" name="Imagen 5"/>
          <p:cNvPicPr>
            <a:picLocks noChangeAspect="1"/>
          </p:cNvPicPr>
          <p:nvPr/>
        </p:nvPicPr>
        <p:blipFill>
          <a:blip r:embed="rId7"/>
          <a:stretch>
            <a:fillRect/>
          </a:stretch>
        </p:blipFill>
        <p:spPr>
          <a:xfrm>
            <a:off x="2813059" y="131645"/>
            <a:ext cx="1167405" cy="754323"/>
          </a:xfrm>
          <a:prstGeom prst="rect">
            <a:avLst/>
          </a:prstGeom>
        </p:spPr>
      </p:pic>
      <p:pic>
        <p:nvPicPr>
          <p:cNvPr id="7" name="Imagen 6">
            <a:extLst>
              <a:ext uri="{FF2B5EF4-FFF2-40B4-BE49-F238E27FC236}">
                <a16:creationId xmlns:a16="http://schemas.microsoft.com/office/drawing/2014/main" id="{44D621CA-CD6D-4656-844E-92231E94A7A0}"/>
              </a:ext>
            </a:extLst>
          </p:cNvPr>
          <p:cNvPicPr>
            <a:picLocks noChangeAspect="1"/>
          </p:cNvPicPr>
          <p:nvPr/>
        </p:nvPicPr>
        <p:blipFill>
          <a:blip r:embed="rId8"/>
          <a:stretch>
            <a:fillRect/>
          </a:stretch>
        </p:blipFill>
        <p:spPr>
          <a:xfrm>
            <a:off x="2330534" y="6820712"/>
            <a:ext cx="4304812" cy="1642058"/>
          </a:xfrm>
          <a:prstGeom prst="rect">
            <a:avLst/>
          </a:prstGeom>
        </p:spPr>
      </p:pic>
      <p:pic>
        <p:nvPicPr>
          <p:cNvPr id="8" name="Imagen 7">
            <a:extLst>
              <a:ext uri="{FF2B5EF4-FFF2-40B4-BE49-F238E27FC236}">
                <a16:creationId xmlns:a16="http://schemas.microsoft.com/office/drawing/2014/main" id="{787B7439-F975-4F27-BA73-2189A021AD06}"/>
              </a:ext>
            </a:extLst>
          </p:cNvPr>
          <p:cNvPicPr>
            <a:picLocks noChangeAspect="1"/>
          </p:cNvPicPr>
          <p:nvPr/>
        </p:nvPicPr>
        <p:blipFill rotWithShape="1">
          <a:blip r:embed="rId9"/>
          <a:srcRect r="40491" b="-7854"/>
          <a:stretch/>
        </p:blipFill>
        <p:spPr>
          <a:xfrm>
            <a:off x="2671570" y="9198398"/>
            <a:ext cx="1097839" cy="426277"/>
          </a:xfrm>
          <a:prstGeom prst="rect">
            <a:avLst/>
          </a:prstGeom>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5886</TotalTime>
  <Words>540</Words>
  <Application>Microsoft Office PowerPoint</Application>
  <PresentationFormat>A4 (210 x 297 mm)</PresentationFormat>
  <Paragraphs>29</Paragraphs>
  <Slides>1</Slides>
  <Notes>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vt:i4>
      </vt:variant>
    </vt:vector>
  </HeadingPairs>
  <TitlesOfParts>
    <vt:vector size="4" baseType="lpstr">
      <vt:lpstr>Arial</vt:lpstr>
      <vt:lpstr>Calibri</vt:lpstr>
      <vt:lpstr>Tema de Office</vt:lpstr>
      <vt:lpstr>Presentación de PowerPoint</vt:lpstr>
    </vt:vector>
  </TitlesOfParts>
  <Company>VHIR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34628090A</dc:creator>
  <cp:lastModifiedBy>Adrian Perez</cp:lastModifiedBy>
  <cp:revision>422</cp:revision>
  <dcterms:created xsi:type="dcterms:W3CDTF">2013-09-19T00:21:30Z</dcterms:created>
  <dcterms:modified xsi:type="dcterms:W3CDTF">2024-03-02T19:31:41Z</dcterms:modified>
</cp:coreProperties>
</file>